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 id="2147493498" r:id="rId8"/>
  </p:sldMasterIdLst>
  <p:notesMasterIdLst>
    <p:notesMasterId r:id="rId60"/>
  </p:notesMasterIdLst>
  <p:handoutMasterIdLst>
    <p:handoutMasterId r:id="rId61"/>
  </p:handoutMasterIdLst>
  <p:sldIdLst>
    <p:sldId id="357" r:id="rId9"/>
    <p:sldId id="358" r:id="rId10"/>
    <p:sldId id="257" r:id="rId11"/>
    <p:sldId id="268" r:id="rId12"/>
    <p:sldId id="319" r:id="rId13"/>
    <p:sldId id="289" r:id="rId14"/>
    <p:sldId id="333" r:id="rId15"/>
    <p:sldId id="334" r:id="rId16"/>
    <p:sldId id="320" r:id="rId17"/>
    <p:sldId id="350" r:id="rId18"/>
    <p:sldId id="321" r:id="rId19"/>
    <p:sldId id="335" r:id="rId20"/>
    <p:sldId id="317" r:id="rId21"/>
    <p:sldId id="322" r:id="rId22"/>
    <p:sldId id="323" r:id="rId23"/>
    <p:sldId id="336" r:id="rId24"/>
    <p:sldId id="351" r:id="rId25"/>
    <p:sldId id="352" r:id="rId26"/>
    <p:sldId id="324" r:id="rId27"/>
    <p:sldId id="318" r:id="rId28"/>
    <p:sldId id="325" r:id="rId29"/>
    <p:sldId id="327" r:id="rId30"/>
    <p:sldId id="328" r:id="rId31"/>
    <p:sldId id="359" r:id="rId32"/>
    <p:sldId id="337" r:id="rId33"/>
    <p:sldId id="353" r:id="rId34"/>
    <p:sldId id="354" r:id="rId35"/>
    <p:sldId id="329" r:id="rId36"/>
    <p:sldId id="355" r:id="rId37"/>
    <p:sldId id="338" r:id="rId38"/>
    <p:sldId id="339" r:id="rId39"/>
    <p:sldId id="361" r:id="rId40"/>
    <p:sldId id="340" r:id="rId41"/>
    <p:sldId id="341" r:id="rId42"/>
    <p:sldId id="342" r:id="rId43"/>
    <p:sldId id="343" r:id="rId44"/>
    <p:sldId id="344" r:id="rId45"/>
    <p:sldId id="345" r:id="rId46"/>
    <p:sldId id="346" r:id="rId47"/>
    <p:sldId id="347" r:id="rId48"/>
    <p:sldId id="348" r:id="rId49"/>
    <p:sldId id="349" r:id="rId50"/>
    <p:sldId id="363" r:id="rId51"/>
    <p:sldId id="364" r:id="rId52"/>
    <p:sldId id="365" r:id="rId53"/>
    <p:sldId id="367" r:id="rId54"/>
    <p:sldId id="366" r:id="rId55"/>
    <p:sldId id="360" r:id="rId56"/>
    <p:sldId id="356" r:id="rId57"/>
    <p:sldId id="267" r:id="rId58"/>
    <p:sldId id="331"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3845" autoAdjust="0"/>
  </p:normalViewPr>
  <p:slideViewPr>
    <p:cSldViewPr snapToGrid="0" snapToObjects="1">
      <p:cViewPr varScale="1">
        <p:scale>
          <a:sx n="121" d="100"/>
          <a:sy n="121" d="100"/>
        </p:scale>
        <p:origin x="978" y="102"/>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2/8/2022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40991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0248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012469"/>
      </p:ext>
    </p:extLst>
  </p:cSld>
  <p:clrMap bg1="lt1" tx1="dk1" bg2="lt2" tx2="dk2" accent1="accent1" accent2="accent2" accent3="accent3" accent4="accent4" accent5="accent5" accent6="accent6" hlink="hlink" folHlink="folHlink"/>
  <p:sldLayoutIdLst>
    <p:sldLayoutId id="2147493499" r:id="rId1"/>
    <p:sldLayoutId id="214749350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2463767168"/>
              </p:ext>
            </p:extLst>
          </p:nvPr>
        </p:nvGraphicFramePr>
        <p:xfrm>
          <a:off x="1223628" y="1121269"/>
          <a:ext cx="6683956" cy="32232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a:t>(2022)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baseline="0"/>
                        <a:t>05</a:t>
                      </a:r>
                      <a:r>
                        <a:rPr lang="en-US" sz="1200" baseline="30000"/>
                        <a:t>th</a:t>
                      </a:r>
                      <a:r>
                        <a:rPr lang="en-US" sz="1200"/>
                        <a:t> </a:t>
                      </a:r>
                      <a:r>
                        <a:rPr lang="en-US" sz="1200" dirty="0"/>
                        <a:t>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24</a:t>
                      </a:r>
                      <a:r>
                        <a:rPr lang="en-US" sz="1200" baseline="30000" dirty="0">
                          <a:solidFill>
                            <a:srgbClr val="FF0000"/>
                          </a:solidFill>
                        </a:rPr>
                        <a:t>th</a:t>
                      </a:r>
                      <a:r>
                        <a:rPr lang="en-US" sz="1200" dirty="0">
                          <a:solidFill>
                            <a:srgbClr val="FF0000"/>
                          </a:solidFill>
                        </a:rPr>
                        <a:t> Jan – 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10</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solidFill>
                            <a:srgbClr val="FF0000"/>
                          </a:solidFill>
                        </a:rPr>
                        <a:t>7</a:t>
                      </a:r>
                      <a:r>
                        <a:rPr lang="en-US" sz="1200" baseline="30000" dirty="0">
                          <a:solidFill>
                            <a:srgbClr val="FF0000"/>
                          </a:solidFill>
                        </a:rPr>
                        <a:t>th</a:t>
                      </a:r>
                      <a:r>
                        <a:rPr lang="en-US" sz="1200" dirty="0">
                          <a:solidFill>
                            <a:srgbClr val="FF0000"/>
                          </a:solidFill>
                        </a:rPr>
                        <a:t> Feb – 14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16</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17</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21</a:t>
                      </a:r>
                      <a:r>
                        <a:rPr lang="en-US" sz="1200" baseline="30000" dirty="0">
                          <a:solidFill>
                            <a:srgbClr val="FF0000"/>
                          </a:solidFill>
                        </a:rPr>
                        <a:t>st</a:t>
                      </a:r>
                      <a:r>
                        <a:rPr lang="en-US" sz="1200" dirty="0">
                          <a:solidFill>
                            <a:srgbClr val="FF0000"/>
                          </a:solidFill>
                        </a:rPr>
                        <a:t> Feb – 28</a:t>
                      </a:r>
                      <a:r>
                        <a:rPr lang="en-US" sz="1200" baseline="30000" dirty="0">
                          <a:solidFill>
                            <a:srgbClr val="FF0000"/>
                          </a:solidFill>
                        </a:rPr>
                        <a:t>th</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3</a:t>
                      </a:r>
                      <a:r>
                        <a:rPr lang="en-US" sz="1200" baseline="30000" dirty="0"/>
                        <a:t>rd</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2</a:t>
                      </a:r>
                      <a:r>
                        <a:rPr lang="en-US" sz="1200" baseline="30000" dirty="0">
                          <a:solidFill>
                            <a:srgbClr val="FF0000"/>
                          </a:solidFill>
                        </a:rPr>
                        <a:t>nd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2022</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3210914"/>
              </p:ext>
            </p:extLst>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259679605"/>
              </p:ext>
            </p:extLst>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35366435"/>
              </p:ext>
            </p:extLst>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778716">
                  <a:extLst>
                    <a:ext uri="{9D8B030D-6E8A-4147-A177-3AD203B41FA5}">
                      <a16:colId xmlns:a16="http://schemas.microsoft.com/office/drawing/2014/main"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gridCol w="778716">
                  <a:extLst>
                    <a:ext uri="{9D8B030D-6E8A-4147-A177-3AD203B41FA5}">
                      <a16:colId xmlns:a16="http://schemas.microsoft.com/office/drawing/2014/main"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715580">
                  <a:extLst>
                    <a:ext uri="{9D8B030D-6E8A-4147-A177-3AD203B41FA5}">
                      <a16:colId xmlns:a16="http://schemas.microsoft.com/office/drawing/2014/main" val="20002"/>
                    </a:ext>
                  </a:extLst>
                </a:gridCol>
                <a:gridCol w="715580">
                  <a:extLst>
                    <a:ext uri="{9D8B030D-6E8A-4147-A177-3AD203B41FA5}">
                      <a16:colId xmlns:a16="http://schemas.microsoft.com/office/drawing/2014/main"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val="20000"/>
                    </a:ext>
                  </a:extLst>
                </a:gridCol>
                <a:gridCol w="668420">
                  <a:extLst>
                    <a:ext uri="{9D8B030D-6E8A-4147-A177-3AD203B41FA5}">
                      <a16:colId xmlns:a16="http://schemas.microsoft.com/office/drawing/2014/main" val="20001"/>
                    </a:ext>
                  </a:extLst>
                </a:gridCol>
                <a:gridCol w="949595">
                  <a:extLst>
                    <a:ext uri="{9D8B030D-6E8A-4147-A177-3AD203B41FA5}">
                      <a16:colId xmlns:a16="http://schemas.microsoft.com/office/drawing/2014/main"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65766" y="897564"/>
            <a:ext cx="2775779" cy="1228974"/>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
        <p:nvSpPr>
          <p:cNvPr id="2" name="Title 1"/>
          <p:cNvSpPr>
            <a:spLocks noGrp="1"/>
          </p:cNvSpPr>
          <p:nvPr>
            <p:ph type="title"/>
          </p:nvPr>
        </p:nvSpPr>
        <p:spPr/>
        <p:txBody>
          <a:bodyPr/>
          <a:lstStyle/>
          <a:p>
            <a:r>
              <a:rPr lang="en-US" dirty="0">
                <a:solidFill>
                  <a:schemeClr val="bg1"/>
                </a:solidFill>
              </a:rPr>
              <a:t>Relationships &amp; Data Blending</a:t>
            </a:r>
            <a:endParaRPr lang="en-SG" dirty="0"/>
          </a:p>
        </p:txBody>
      </p:sp>
      <p:graphicFrame>
        <p:nvGraphicFramePr>
          <p:cNvPr id="5" name="Table 4"/>
          <p:cNvGraphicFramePr>
            <a:graphicFrameLocks noGrp="1"/>
          </p:cNvGraphicFramePr>
          <p:nvPr/>
        </p:nvGraphicFramePr>
        <p:xfrm>
          <a:off x="2654417" y="1180821"/>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623905" y="897564"/>
            <a:ext cx="1239570"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3966286" y="1175061"/>
          <a:ext cx="914876" cy="83439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3817309" y="891804"/>
            <a:ext cx="1470403"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sp>
        <p:nvSpPr>
          <p:cNvPr id="11" name="TextBox 10"/>
          <p:cNvSpPr txBox="1"/>
          <p:nvPr/>
        </p:nvSpPr>
        <p:spPr>
          <a:xfrm>
            <a:off x="5568792" y="1278108"/>
            <a:ext cx="885179" cy="461665"/>
          </a:xfrm>
          <a:prstGeom prst="rect">
            <a:avLst/>
          </a:prstGeom>
          <a:noFill/>
        </p:spPr>
        <p:txBody>
          <a:bodyPr wrap="non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JOIN</a:t>
            </a:r>
            <a:endParaRPr lang="en-SG" sz="2400" dirty="0">
              <a:solidFill>
                <a:prstClr val="black"/>
              </a:solidFill>
              <a:latin typeface="Arial" panose="020B0604020202020204" pitchFamily="34" charset="0"/>
            </a:endParaRPr>
          </a:p>
        </p:txBody>
      </p:sp>
      <p:sp>
        <p:nvSpPr>
          <p:cNvPr id="12" name="TextBox 11"/>
          <p:cNvSpPr txBox="1"/>
          <p:nvPr/>
        </p:nvSpPr>
        <p:spPr>
          <a:xfrm>
            <a:off x="1373051" y="1278108"/>
            <a:ext cx="998390" cy="461665"/>
          </a:xfrm>
          <a:prstGeom prst="rect">
            <a:avLst/>
          </a:prstGeom>
          <a:noFill/>
        </p:spPr>
        <p:txBody>
          <a:bodyPr wrap="squar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Single Data Source</a:t>
            </a:r>
            <a:endParaRPr lang="en-SG" sz="1200" dirty="0">
              <a:solidFill>
                <a:prstClr val="black"/>
              </a:solidFill>
              <a:latin typeface="Arial" panose="020B0604020202020204" pitchFamily="34" charset="0"/>
            </a:endParaRPr>
          </a:p>
        </p:txBody>
      </p:sp>
      <p:graphicFrame>
        <p:nvGraphicFramePr>
          <p:cNvPr id="14" name="Table 13"/>
          <p:cNvGraphicFramePr>
            <a:graphicFrameLocks noGrp="1"/>
          </p:cNvGraphicFramePr>
          <p:nvPr/>
        </p:nvGraphicFramePr>
        <p:xfrm>
          <a:off x="2654417" y="2764409"/>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TextBox 14"/>
          <p:cNvSpPr txBox="1"/>
          <p:nvPr/>
        </p:nvSpPr>
        <p:spPr>
          <a:xfrm>
            <a:off x="1366687" y="2938605"/>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1</a:t>
            </a:r>
            <a:endParaRPr lang="en-SG" sz="1350" dirty="0">
              <a:solidFill>
                <a:prstClr val="black"/>
              </a:solidFill>
              <a:latin typeface="Arial" panose="020B0604020202020204" pitchFamily="34" charset="0"/>
            </a:endParaRPr>
          </a:p>
        </p:txBody>
      </p:sp>
      <p:graphicFrame>
        <p:nvGraphicFramePr>
          <p:cNvPr id="16" name="Table 15"/>
          <p:cNvGraphicFramePr>
            <a:graphicFrameLocks noGrp="1"/>
          </p:cNvGraphicFramePr>
          <p:nvPr/>
        </p:nvGraphicFramePr>
        <p:xfrm>
          <a:off x="3711240" y="3899062"/>
          <a:ext cx="1132381" cy="834390"/>
        </p:xfrm>
        <a:graphic>
          <a:graphicData uri="http://schemas.openxmlformats.org/drawingml/2006/table">
            <a:tbl>
              <a:tblPr firstRow="1" bandRow="1">
                <a:tableStyleId>{775DCB02-9BB8-47FD-8907-85C794F793BA}</a:tableStyleId>
              </a:tblPr>
              <a:tblGrid>
                <a:gridCol w="408506">
                  <a:extLst>
                    <a:ext uri="{9D8B030D-6E8A-4147-A177-3AD203B41FA5}">
                      <a16:colId xmlns:a16="http://schemas.microsoft.com/office/drawing/2014/main" val="20000"/>
                    </a:ext>
                  </a:extLst>
                </a:gridCol>
                <a:gridCol w="72387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7" name="TextBox 16"/>
          <p:cNvSpPr txBox="1"/>
          <p:nvPr/>
        </p:nvSpPr>
        <p:spPr>
          <a:xfrm>
            <a:off x="1368419" y="4064739"/>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2</a:t>
            </a:r>
            <a:endParaRPr lang="en-SG" sz="1350" dirty="0">
              <a:solidFill>
                <a:prstClr val="black"/>
              </a:solidFill>
              <a:latin typeface="Arial" panose="020B0604020202020204" pitchFamily="34" charset="0"/>
            </a:endParaRPr>
          </a:p>
        </p:txBody>
      </p:sp>
      <p:sp>
        <p:nvSpPr>
          <p:cNvPr id="22" name="TextBox 21"/>
          <p:cNvSpPr txBox="1"/>
          <p:nvPr/>
        </p:nvSpPr>
        <p:spPr>
          <a:xfrm>
            <a:off x="5568792" y="3172333"/>
            <a:ext cx="2484277" cy="646331"/>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200" dirty="0">
                <a:solidFill>
                  <a:srgbClr val="FF0000"/>
                </a:solidFill>
                <a:latin typeface="Arial" panose="020B0604020202020204" pitchFamily="34" charset="0"/>
              </a:rPr>
              <a:t>Only Dimensions, not Measures</a:t>
            </a:r>
            <a:endParaRPr lang="en-SG" sz="1200" dirty="0">
              <a:solidFill>
                <a:srgbClr val="FF0000"/>
              </a:solidFill>
              <a:latin typeface="Arial" panose="020B0604020202020204" pitchFamily="34" charset="0"/>
            </a:endParaRPr>
          </a:p>
        </p:txBody>
      </p:sp>
      <p:sp>
        <p:nvSpPr>
          <p:cNvPr id="32" name="Left-Up Arrow 31"/>
          <p:cNvSpPr/>
          <p:nvPr/>
        </p:nvSpPr>
        <p:spPr>
          <a:xfrm rot="5400000">
            <a:off x="2835221" y="3417997"/>
            <a:ext cx="637871" cy="99948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Tree>
    <p:extLst>
      <p:ext uri="{BB962C8B-B14F-4D97-AF65-F5344CB8AC3E}">
        <p14:creationId xmlns:p14="http://schemas.microsoft.com/office/powerpoint/2010/main" val="153210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val="20000"/>
                    </a:ext>
                  </a:extLst>
                </a:gridCol>
                <a:gridCol w="735664">
                  <a:extLst>
                    <a:ext uri="{9D8B030D-6E8A-4147-A177-3AD203B41FA5}">
                      <a16:colId xmlns:a16="http://schemas.microsoft.com/office/drawing/2014/main" val="20001"/>
                    </a:ext>
                  </a:extLst>
                </a:gridCol>
                <a:gridCol w="604886">
                  <a:extLst>
                    <a:ext uri="{9D8B030D-6E8A-4147-A177-3AD203B41FA5}">
                      <a16:colId xmlns:a16="http://schemas.microsoft.com/office/drawing/2014/main"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a:xfrm>
            <a:off x="355600" y="1577293"/>
            <a:ext cx="8662276" cy="2734576"/>
          </a:xfrm>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endParaRPr lang="en-US" sz="1800" dirty="0">
              <a:latin typeface="Roboto Light" panose="02000000000000000000" pitchFamily="2" charset="0"/>
              <a:ea typeface="Roboto Light" panose="02000000000000000000" pitchFamily="2" charset="0"/>
            </a:endParaRPr>
          </a:p>
          <a:p>
            <a:pPr marL="185738" indent="-185738">
              <a:buClr>
                <a:srgbClr val="CE0000"/>
              </a:buClr>
              <a:buFont typeface="System Font Regular"/>
              <a:buChar char="‣"/>
            </a:pPr>
            <a:endParaRPr lang="en-US" sz="1800" dirty="0">
              <a:latin typeface="Roboto Light" panose="02000000000000000000" pitchFamily="2" charset="0"/>
              <a:ea typeface="Roboto Light" panose="02000000000000000000" pitchFamily="2" charset="0"/>
            </a:endParaRP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graphicFrame>
        <p:nvGraphicFramePr>
          <p:cNvPr id="4" name="Table 5">
            <a:extLst>
              <a:ext uri="{FF2B5EF4-FFF2-40B4-BE49-F238E27FC236}">
                <a16:creationId xmlns:a16="http://schemas.microsoft.com/office/drawing/2014/main" id="{90B0C6E9-AD92-4CFD-A44B-5D650399FEBB}"/>
              </a:ext>
            </a:extLst>
          </p:cNvPr>
          <p:cNvGraphicFramePr>
            <a:graphicFrameLocks noGrp="1"/>
          </p:cNvGraphicFramePr>
          <p:nvPr>
            <p:extLst>
              <p:ext uri="{D42A27DB-BD31-4B8C-83A1-F6EECF244321}">
                <p14:modId xmlns:p14="http://schemas.microsoft.com/office/powerpoint/2010/main" val="3201947736"/>
              </p:ext>
            </p:extLst>
          </p:nvPr>
        </p:nvGraphicFramePr>
        <p:xfrm>
          <a:off x="6684580" y="2871558"/>
          <a:ext cx="1395249" cy="914400"/>
        </p:xfrm>
        <a:graphic>
          <a:graphicData uri="http://schemas.openxmlformats.org/drawingml/2006/table">
            <a:tbl>
              <a:tblPr firstRow="1" bandRow="1">
                <a:tableStyleId>{5C22544A-7EE6-4342-B048-85BDC9FD1C3A}</a:tableStyleId>
              </a:tblPr>
              <a:tblGrid>
                <a:gridCol w="238455">
                  <a:extLst>
                    <a:ext uri="{9D8B030D-6E8A-4147-A177-3AD203B41FA5}">
                      <a16:colId xmlns:a16="http://schemas.microsoft.com/office/drawing/2014/main" val="2690914326"/>
                    </a:ext>
                  </a:extLst>
                </a:gridCol>
                <a:gridCol w="385598">
                  <a:extLst>
                    <a:ext uri="{9D8B030D-6E8A-4147-A177-3AD203B41FA5}">
                      <a16:colId xmlns:a16="http://schemas.microsoft.com/office/drawing/2014/main" val="2957640581"/>
                    </a:ext>
                  </a:extLst>
                </a:gridCol>
                <a:gridCol w="385598">
                  <a:extLst>
                    <a:ext uri="{9D8B030D-6E8A-4147-A177-3AD203B41FA5}">
                      <a16:colId xmlns:a16="http://schemas.microsoft.com/office/drawing/2014/main" val="2749543560"/>
                    </a:ext>
                  </a:extLst>
                </a:gridCol>
                <a:gridCol w="385598">
                  <a:extLst>
                    <a:ext uri="{9D8B030D-6E8A-4147-A177-3AD203B41FA5}">
                      <a16:colId xmlns:a16="http://schemas.microsoft.com/office/drawing/2014/main" val="2439521211"/>
                    </a:ext>
                  </a:extLst>
                </a:gridCol>
              </a:tblGrid>
              <a:tr h="287604">
                <a:tc>
                  <a:txBody>
                    <a:bodyPr/>
                    <a:lstStyle/>
                    <a:p>
                      <a:pPr algn="ctr"/>
                      <a:endParaRPr lang="en-SG" sz="1400" dirty="0">
                        <a:solidFill>
                          <a:srgbClr val="FF0000"/>
                        </a:solidFill>
                      </a:endParaRPr>
                    </a:p>
                  </a:txBody>
                  <a:tcPr anchor="ctr">
                    <a:noFill/>
                  </a:tcPr>
                </a:tc>
                <a:tc>
                  <a:txBody>
                    <a:bodyPr/>
                    <a:lstStyle/>
                    <a:p>
                      <a:pPr algn="ctr"/>
                      <a:r>
                        <a:rPr lang="en-US" sz="1400" dirty="0">
                          <a:solidFill>
                            <a:srgbClr val="FF0000"/>
                          </a:solidFill>
                        </a:rPr>
                        <a:t>1</a:t>
                      </a:r>
                      <a:endParaRPr lang="en-SG" sz="1400" dirty="0">
                        <a:solidFill>
                          <a:srgbClr val="FF0000"/>
                        </a:solidFill>
                      </a:endParaRPr>
                    </a:p>
                  </a:txBody>
                  <a:tcPr anchor="ctr">
                    <a:noFill/>
                  </a:tcPr>
                </a:tc>
                <a:tc>
                  <a:txBody>
                    <a:bodyPr/>
                    <a:lstStyle/>
                    <a:p>
                      <a:pPr algn="ctr"/>
                      <a:r>
                        <a:rPr lang="en-US" sz="1400" dirty="0">
                          <a:solidFill>
                            <a:srgbClr val="FF0000"/>
                          </a:solidFill>
                        </a:rPr>
                        <a:t>2</a:t>
                      </a:r>
                      <a:endParaRPr lang="en-SG" sz="1400" dirty="0">
                        <a:solidFill>
                          <a:srgbClr val="FF0000"/>
                        </a:solidFill>
                      </a:endParaRPr>
                    </a:p>
                  </a:txBody>
                  <a:tcPr anchor="ctr">
                    <a:noFill/>
                  </a:tcPr>
                </a:tc>
                <a:tc>
                  <a:txBody>
                    <a:bodyPr/>
                    <a:lstStyle/>
                    <a:p>
                      <a:pPr algn="ctr"/>
                      <a:r>
                        <a:rPr lang="en-US" sz="1400" dirty="0">
                          <a:solidFill>
                            <a:srgbClr val="FF0000"/>
                          </a:solidFill>
                        </a:rPr>
                        <a:t>3</a:t>
                      </a:r>
                      <a:endParaRPr lang="en-SG" sz="1400" dirty="0">
                        <a:solidFill>
                          <a:srgbClr val="FF0000"/>
                        </a:solidFill>
                      </a:endParaRPr>
                    </a:p>
                  </a:txBody>
                  <a:tcPr anchor="ctr">
                    <a:noFill/>
                  </a:tcPr>
                </a:tc>
                <a:extLst>
                  <a:ext uri="{0D108BD9-81ED-4DB2-BD59-A6C34878D82A}">
                    <a16:rowId xmlns:a16="http://schemas.microsoft.com/office/drawing/2014/main" val="3624914840"/>
                  </a:ext>
                </a:extLst>
              </a:tr>
              <a:tr h="287604">
                <a:tc>
                  <a:txBody>
                    <a:bodyPr/>
                    <a:lstStyle/>
                    <a:p>
                      <a:pPr algn="ctr"/>
                      <a:r>
                        <a:rPr lang="en-US" sz="1400" dirty="0"/>
                        <a:t>2</a:t>
                      </a:r>
                      <a:endParaRPr lang="en-SG" sz="1400" dirty="0"/>
                    </a:p>
                  </a:txBody>
                  <a:tcPr anchor="ctr">
                    <a:noFill/>
                  </a:tcPr>
                </a:tc>
                <a:tc>
                  <a:txBody>
                    <a:bodyPr/>
                    <a:lstStyle/>
                    <a:p>
                      <a:endParaRPr lang="en-SG" sz="1400" dirty="0"/>
                    </a:p>
                  </a:txBody>
                  <a:tcPr>
                    <a:solidFill>
                      <a:schemeClr val="tx1"/>
                    </a:solidFill>
                  </a:tcPr>
                </a:tc>
                <a:tc>
                  <a:txBody>
                    <a:bodyPr/>
                    <a:lstStyle/>
                    <a:p>
                      <a:endParaRPr lang="en-SG" sz="1400" dirty="0"/>
                    </a:p>
                  </a:txBody>
                  <a:tcPr>
                    <a:solidFill>
                      <a:schemeClr val="tx1"/>
                    </a:solidFill>
                  </a:tcPr>
                </a:tc>
                <a:tc>
                  <a:txBody>
                    <a:bodyPr/>
                    <a:lstStyle/>
                    <a:p>
                      <a:endParaRPr lang="en-SG" sz="1400" dirty="0"/>
                    </a:p>
                  </a:txBody>
                  <a:tcPr>
                    <a:solidFill>
                      <a:schemeClr val="tx1"/>
                    </a:solidFill>
                  </a:tcPr>
                </a:tc>
                <a:extLst>
                  <a:ext uri="{0D108BD9-81ED-4DB2-BD59-A6C34878D82A}">
                    <a16:rowId xmlns:a16="http://schemas.microsoft.com/office/drawing/2014/main" val="402804545"/>
                  </a:ext>
                </a:extLst>
              </a:tr>
              <a:tr h="287604">
                <a:tc>
                  <a:txBody>
                    <a:bodyPr/>
                    <a:lstStyle/>
                    <a:p>
                      <a:pPr algn="ctr"/>
                      <a:r>
                        <a:rPr lang="en-US" sz="1400" dirty="0"/>
                        <a:t>1</a:t>
                      </a:r>
                      <a:endParaRPr lang="en-SG" sz="1400" dirty="0"/>
                    </a:p>
                  </a:txBody>
                  <a:tcPr anchor="ctr">
                    <a:noFill/>
                  </a:tcPr>
                </a:tc>
                <a:tc>
                  <a:txBody>
                    <a:bodyPr/>
                    <a:lstStyle/>
                    <a:p>
                      <a:endParaRPr lang="en-SG" sz="1400" dirty="0"/>
                    </a:p>
                  </a:txBody>
                  <a:tcPr>
                    <a:solidFill>
                      <a:schemeClr val="tx1"/>
                    </a:solidFill>
                  </a:tcPr>
                </a:tc>
                <a:tc>
                  <a:txBody>
                    <a:bodyPr/>
                    <a:lstStyle/>
                    <a:p>
                      <a:endParaRPr lang="en-SG" sz="1400"/>
                    </a:p>
                  </a:txBody>
                  <a:tcPr/>
                </a:tc>
                <a:tc>
                  <a:txBody>
                    <a:bodyPr/>
                    <a:lstStyle/>
                    <a:p>
                      <a:endParaRPr lang="en-SG" sz="1400" dirty="0"/>
                    </a:p>
                  </a:txBody>
                  <a:tcPr>
                    <a:solidFill>
                      <a:schemeClr val="tx1"/>
                    </a:solidFill>
                  </a:tcPr>
                </a:tc>
                <a:extLst>
                  <a:ext uri="{0D108BD9-81ED-4DB2-BD59-A6C34878D82A}">
                    <a16:rowId xmlns:a16="http://schemas.microsoft.com/office/drawing/2014/main" val="1511077569"/>
                  </a:ext>
                </a:extLst>
              </a:tr>
            </a:tbl>
          </a:graphicData>
        </a:graphic>
      </p:graphicFrame>
    </p:spTree>
    <p:extLst>
      <p:ext uri="{BB962C8B-B14F-4D97-AF65-F5344CB8AC3E}">
        <p14:creationId xmlns:p14="http://schemas.microsoft.com/office/powerpoint/2010/main" val="337070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6280</TotalTime>
  <Words>3254</Words>
  <Application>Microsoft Office PowerPoint</Application>
  <PresentationFormat>On-screen Show (16:9)</PresentationFormat>
  <Paragraphs>669</Paragraphs>
  <Slides>51</Slides>
  <Notes>22</Notes>
  <HiddenSlides>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51</vt:i4>
      </vt:variant>
    </vt:vector>
  </HeadingPairs>
  <TitlesOfParts>
    <vt:vector size="66"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2_Office Theme</vt:lpstr>
      <vt:lpstr>4_Office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vs Join</vt:lpstr>
      <vt:lpstr>Join Types</vt:lpstr>
      <vt:lpstr>Pivot Data – Data Source Grouping</vt:lpstr>
      <vt:lpstr>Relationships &amp; Data Blending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272</cp:revision>
  <dcterms:created xsi:type="dcterms:W3CDTF">2010-04-12T23:12:02Z</dcterms:created>
  <dcterms:modified xsi:type="dcterms:W3CDTF">2022-02-08T08:36:26Z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